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77" r:id="rId3"/>
    <p:sldId id="281" r:id="rId4"/>
    <p:sldId id="312" r:id="rId5"/>
    <p:sldId id="269" r:id="rId6"/>
    <p:sldId id="257" r:id="rId7"/>
    <p:sldId id="258" r:id="rId8"/>
    <p:sldId id="260" r:id="rId9"/>
    <p:sldId id="261" r:id="rId10"/>
    <p:sldId id="263" r:id="rId11"/>
    <p:sldId id="278" r:id="rId12"/>
    <p:sldId id="279" r:id="rId13"/>
    <p:sldId id="267" r:id="rId14"/>
    <p:sldId id="268" r:id="rId15"/>
    <p:sldId id="265" r:id="rId16"/>
    <p:sldId id="280" r:id="rId17"/>
    <p:sldId id="274" r:id="rId18"/>
    <p:sldId id="285" r:id="rId19"/>
    <p:sldId id="286" r:id="rId20"/>
    <p:sldId id="276" r:id="rId21"/>
    <p:sldId id="288" r:id="rId22"/>
    <p:sldId id="290" r:id="rId23"/>
    <p:sldId id="309" r:id="rId24"/>
    <p:sldId id="304" r:id="rId25"/>
    <p:sldId id="291" r:id="rId26"/>
    <p:sldId id="293" r:id="rId27"/>
    <p:sldId id="294" r:id="rId28"/>
    <p:sldId id="292" r:id="rId29"/>
    <p:sldId id="295" r:id="rId30"/>
    <p:sldId id="296" r:id="rId31"/>
    <p:sldId id="297" r:id="rId32"/>
    <p:sldId id="299" r:id="rId33"/>
    <p:sldId id="303" r:id="rId34"/>
    <p:sldId id="301" r:id="rId35"/>
    <p:sldId id="306" r:id="rId36"/>
    <p:sldId id="308" r:id="rId37"/>
    <p:sldId id="307" r:id="rId38"/>
    <p:sldId id="310" r:id="rId39"/>
    <p:sldId id="311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vk.com/egppt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vk.com/egppt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vk.com/egppt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vk.com/egppt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k.com/egppt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040560"/>
          </a:xfrm>
        </p:spPr>
        <p:txBody>
          <a:bodyPr>
            <a:normAutofit fontScale="90000"/>
          </a:bodyPr>
          <a:lstStyle/>
          <a:p>
            <a:pPr algn="l"/>
            <a:br>
              <a:rPr lang="en-US" dirty="0"/>
            </a:br>
            <a:br>
              <a:rPr lang="en-US" dirty="0"/>
            </a:br>
            <a:br>
              <a:rPr lang="en-US" dirty="0"/>
            </a:b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            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 </a:t>
            </a:r>
            <a:br>
              <a:rPr lang="en-US" dirty="0"/>
            </a:br>
            <a:endParaRPr lang="ru-RU" dirty="0"/>
          </a:p>
        </p:txBody>
      </p:sp>
      <p:pic>
        <p:nvPicPr>
          <p:cNvPr id="27651" name="Picture 3" descr="C:\Users\Dmitry Filippov\Desktop\B21c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852936"/>
            <a:ext cx="2483818" cy="2520280"/>
          </a:xfrm>
          <a:prstGeom prst="rect">
            <a:avLst/>
          </a:prstGeom>
          <a:noFill/>
        </p:spPr>
      </p:pic>
      <p:pic>
        <p:nvPicPr>
          <p:cNvPr id="27657" name="Picture 9" descr="https://upload.wikimedia.org/wikipedia/commons/thumb/6/6f/Zeichen_209-20.svg/2000px-Zeichen_209-20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852936"/>
            <a:ext cx="2520280" cy="2520280"/>
          </a:xfrm>
          <a:prstGeom prst="rect">
            <a:avLst/>
          </a:prstGeom>
          <a:noFill/>
        </p:spPr>
      </p:pic>
      <p:pic>
        <p:nvPicPr>
          <p:cNvPr id="27659" name="Picture 11" descr="https://upload.wikimedia.org/wikipedia/commons/thumb/c/c1/Hairpin_Turn_to_Left_%28Botswana%29.svg/1160px-Hairpin_Turn_to_Left_%28Botswana%29.sv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4077072"/>
            <a:ext cx="2855004" cy="2520280"/>
          </a:xfrm>
          <a:prstGeom prst="rect">
            <a:avLst/>
          </a:prstGeom>
          <a:noFill/>
        </p:spPr>
      </p:pic>
      <p:pic>
        <p:nvPicPr>
          <p:cNvPr id="27661" name="Picture 13" descr="http://res.publicdomainfiles.com/pdf_view/70/13929192027168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8" y="908720"/>
            <a:ext cx="2448272" cy="2448272"/>
          </a:xfrm>
          <a:prstGeom prst="rect">
            <a:avLst/>
          </a:prstGeom>
          <a:noFill/>
        </p:spPr>
      </p:pic>
      <p:sp>
        <p:nvSpPr>
          <p:cNvPr id="7" name="TextovéPole 6"/>
          <p:cNvSpPr txBox="1"/>
          <p:nvPr/>
        </p:nvSpPr>
        <p:spPr>
          <a:xfrm>
            <a:off x="1763688" y="260648"/>
            <a:ext cx="6624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drive STRAIGHT FORWARD</a:t>
            </a:r>
            <a:endParaRPr lang="cs-CZ" sz="4000" dirty="0"/>
          </a:p>
        </p:txBody>
      </p:sp>
      <p:sp>
        <p:nvSpPr>
          <p:cNvPr id="8" name="TextovéPole 6"/>
          <p:cNvSpPr txBox="1"/>
          <p:nvPr/>
        </p:nvSpPr>
        <p:spPr>
          <a:xfrm>
            <a:off x="467544" y="2132856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turn LEFT</a:t>
            </a:r>
            <a:endParaRPr lang="cs-CZ" sz="4000" dirty="0"/>
          </a:p>
        </p:txBody>
      </p:sp>
      <p:sp>
        <p:nvSpPr>
          <p:cNvPr id="9" name="TextovéPole 6"/>
          <p:cNvSpPr txBox="1"/>
          <p:nvPr/>
        </p:nvSpPr>
        <p:spPr>
          <a:xfrm>
            <a:off x="6084168" y="2132856"/>
            <a:ext cx="266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turn RIGHT</a:t>
            </a:r>
            <a:endParaRPr lang="cs-CZ" sz="4000" dirty="0"/>
          </a:p>
        </p:txBody>
      </p:sp>
      <p:sp>
        <p:nvSpPr>
          <p:cNvPr id="10" name="TextovéPole 6"/>
          <p:cNvSpPr txBox="1"/>
          <p:nvPr/>
        </p:nvSpPr>
        <p:spPr>
          <a:xfrm>
            <a:off x="3059832" y="3356992"/>
            <a:ext cx="30963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turn ROUND</a:t>
            </a:r>
            <a:endParaRPr lang="cs-CZ" sz="40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CFC4329-28DE-41EB-B442-F0C3F21A0CB4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upload.wikimedia.org/wikipedia/commons/thumb/7/77/UK_traffic_sign_816.svg/1024px-UK_traffic_sign_816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764703"/>
            <a:ext cx="5472608" cy="5472609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CB8641D-9106-435F-ACE4-59D63D960D36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936104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narrow ROAD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cs typeface="Aharoni" pitchFamily="2" charset="-79"/>
            </a:endParaRPr>
          </a:p>
        </p:txBody>
      </p:sp>
      <p:pic>
        <p:nvPicPr>
          <p:cNvPr id="3" name="Picture 2" descr="http://xtremesignsuk.com/wp-content/uploads/2015/11/ROAD0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5544616" cy="5544616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431183-43C8-40AF-BD64-FD6CF3E7CEBB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motorway = highway</a:t>
            </a:r>
            <a:endParaRPr lang="ru-RU" dirty="0">
              <a:solidFill>
                <a:schemeClr val="accent4">
                  <a:lumMod val="75000"/>
                </a:schemeClr>
              </a:solidFill>
              <a:cs typeface="Aharoni" pitchFamily="2" charset="-79"/>
            </a:endParaRPr>
          </a:p>
        </p:txBody>
      </p:sp>
      <p:pic>
        <p:nvPicPr>
          <p:cNvPr id="3" name="Picture 2" descr="http://www.nehnevajsa.sk/wp-content/uploads/2015/10/2000px-Dopravn%C3%A1_zna%C4%8Dka_IP23a.svg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1814" y="188641"/>
            <a:ext cx="4076410" cy="5688632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65C2A46-EFDB-4E97-9074-E8B4A14FFCAA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upload.wikimedia.org/wikipedia/commons/thumb/3/32/SADC_road_sign_R213.svg/1024px-SADC_road_sign_R213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1" y="548680"/>
            <a:ext cx="5688631" cy="5688632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9691B54-08F3-450F-B503-17882D94D847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stickpng.com/assets/images/58595aee4f6ae202fedf28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4664"/>
            <a:ext cx="5966709" cy="594928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21A69B7-BF55-4902-A540-D08FDD7B0F76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s://upload.wikimedia.org/wikipedia/commons/thumb/a/ab/United_States_sign_-_Slow.svg/2000px-United_States_sign_-_Slow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548680"/>
            <a:ext cx="5904656" cy="5904656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7FFCCC-A738-42E6-A882-2C6461CBBDC6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980728"/>
          </a:xfrm>
        </p:spPr>
        <p:txBody>
          <a:bodyPr>
            <a:normAutofit/>
          </a:bodyPr>
          <a:lstStyle/>
          <a:p>
            <a:r>
              <a:rPr lang="en-US" sz="4800" b="1" dirty="0">
                <a:cs typeface="Aharoni" pitchFamily="2" charset="-79"/>
              </a:rPr>
              <a:t>ROUND-ABOUT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3" name="Picture 4" descr="http://www.nosmokeandmirrors.com/wp-content/uploads/2016/11/roundabout-39394_128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60648"/>
            <a:ext cx="5760640" cy="5760640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0CED750-9749-4639-BAB8-E22B06AF6756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clipartbest.com/cliparts/di7/p6E/di7p6ERe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0648"/>
            <a:ext cx="3862546" cy="6398307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9A2562C-5C54-4246-A196-92862139BB9D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864096"/>
          </a:xfrm>
        </p:spPr>
        <p:txBody>
          <a:bodyPr>
            <a:normAutofit/>
          </a:bodyPr>
          <a:lstStyle/>
          <a:p>
            <a:r>
              <a:rPr 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haroni" pitchFamily="2" charset="-79"/>
                <a:cs typeface="Aharoni" pitchFamily="2" charset="-79"/>
              </a:rPr>
              <a:t>ZEBRA crossing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  <a:cs typeface="Aharoni" pitchFamily="2" charset="-79"/>
            </a:endParaRPr>
          </a:p>
        </p:txBody>
      </p:sp>
      <p:pic>
        <p:nvPicPr>
          <p:cNvPr id="41986" name="Picture 2" descr="http://sks.pngindex.com/wp/wp-content/uploads/2016/05/pedx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46363"/>
            <a:ext cx="6120680" cy="54589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8EB76-B167-40AC-B669-53AFBCFE442B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rapid TURN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3" name="Picture 2" descr="http://steve-lovelace.com/wordpress/wp-content/uploads/2013/04/zigzag-road-sig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5616624" cy="5616624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7F8489A-07D9-4F71-A6D0-16D197863DA5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                  Use Modal Verbs 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       </a:t>
            </a:r>
            <a:r>
              <a:rPr lang="en-US" b="1" dirty="0">
                <a:solidFill>
                  <a:srgbClr val="FF0000"/>
                </a:solidFill>
              </a:rPr>
              <a:t>MUST, MUSTN’T, CAN, CAN’T </a:t>
            </a:r>
            <a:br>
              <a:rPr lang="en-US" dirty="0">
                <a:solidFill>
                  <a:srgbClr val="FF0000"/>
                </a:solidFill>
              </a:rPr>
            </a:br>
            <a:br>
              <a:rPr lang="en-US" dirty="0"/>
            </a:br>
            <a:r>
              <a:rPr lang="en-US" dirty="0"/>
              <a:t>You </a:t>
            </a:r>
            <a:r>
              <a:rPr lang="en-US" dirty="0">
                <a:solidFill>
                  <a:srgbClr val="FF0000"/>
                </a:solidFill>
              </a:rPr>
              <a:t>………</a:t>
            </a:r>
            <a:r>
              <a:rPr lang="en-US" dirty="0"/>
              <a:t> drive STRAIGHT </a:t>
            </a:r>
            <a:br>
              <a:rPr lang="en-US" dirty="0"/>
            </a:br>
            <a:r>
              <a:rPr lang="en-US" dirty="0"/>
              <a:t>FORWARD</a:t>
            </a:r>
            <a:br>
              <a:rPr lang="en-US" dirty="0"/>
            </a:br>
            <a:r>
              <a:rPr lang="en-US" dirty="0"/>
              <a:t>                   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You </a:t>
            </a:r>
            <a:r>
              <a:rPr lang="en-US" dirty="0">
                <a:solidFill>
                  <a:srgbClr val="FF0000"/>
                </a:solidFill>
              </a:rPr>
              <a:t>………</a:t>
            </a:r>
            <a:r>
              <a:rPr lang="en-US" dirty="0"/>
              <a:t> turn ROUND </a:t>
            </a:r>
            <a:br>
              <a:rPr lang="en-US" dirty="0"/>
            </a:br>
            <a:r>
              <a:rPr lang="en-US" dirty="0"/>
              <a:t>here</a:t>
            </a:r>
            <a:br>
              <a:rPr lang="en-US" dirty="0"/>
            </a:br>
            <a:r>
              <a:rPr lang="en-US" dirty="0"/>
              <a:t>                    </a:t>
            </a:r>
            <a:br>
              <a:rPr lang="en-US" dirty="0"/>
            </a:br>
            <a:endParaRPr lang="ru-RU" dirty="0"/>
          </a:p>
        </p:txBody>
      </p:sp>
      <p:pic>
        <p:nvPicPr>
          <p:cNvPr id="27659" name="Picture 11" descr="https://upload.wikimedia.org/wikipedia/commons/thumb/c/c1/Hairpin_Turn_to_Left_%28Botswana%29.svg/1160px-Hairpin_Turn_to_Left_%28Botswana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3933056"/>
            <a:ext cx="2855004" cy="2520280"/>
          </a:xfrm>
          <a:prstGeom prst="rect">
            <a:avLst/>
          </a:prstGeom>
          <a:noFill/>
        </p:spPr>
      </p:pic>
      <p:pic>
        <p:nvPicPr>
          <p:cNvPr id="27661" name="Picture 13" descr="http://res.publicdomainfiles.com/pdf_view/70/1392919202716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340768"/>
            <a:ext cx="2448272" cy="2448272"/>
          </a:xfrm>
          <a:prstGeom prst="rect">
            <a:avLst/>
          </a:prstGeom>
          <a:noFill/>
        </p:spPr>
      </p:pic>
      <p:sp>
        <p:nvSpPr>
          <p:cNvPr id="5" name="5 CuadroTexto"/>
          <p:cNvSpPr txBox="1">
            <a:spLocks noChangeArrowheads="1"/>
          </p:cNvSpPr>
          <p:nvPr/>
        </p:nvSpPr>
        <p:spPr bwMode="auto">
          <a:xfrm>
            <a:off x="1254460" y="1840275"/>
            <a:ext cx="201622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AR CENA" pitchFamily="2" charset="0"/>
              </a:rPr>
              <a:t>must</a:t>
            </a:r>
          </a:p>
        </p:txBody>
      </p:sp>
      <p:sp>
        <p:nvSpPr>
          <p:cNvPr id="6" name="5 CuadroTexto"/>
          <p:cNvSpPr txBox="1">
            <a:spLocks noChangeArrowheads="1"/>
          </p:cNvSpPr>
          <p:nvPr/>
        </p:nvSpPr>
        <p:spPr bwMode="auto">
          <a:xfrm>
            <a:off x="1403648" y="4284000"/>
            <a:ext cx="20246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AR CENA" pitchFamily="2" charset="0"/>
              </a:rPr>
              <a:t>can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6960A9B-393D-4AFE-96A3-580B880A48D5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scshca.com/wp-content/uploads/2016/10/Do-Not-Ent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20688"/>
            <a:ext cx="5760640" cy="576064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4C0D418-AF13-4DAB-A955-FF2923F4790E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www.appelmanlawyers.com/wp-content/uploads/2017/02/Spped_Limi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0992" y="0"/>
            <a:ext cx="6858000" cy="685800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1C14897-2082-4EBE-BAB7-F70075C18C59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rough ROAD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3" name="Picture 2" descr="http://images.easyfreeclipart.com/17/original-lrm-svg-nominally-287-215-pixels-size-3-1783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60648"/>
            <a:ext cx="5616623" cy="5616624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391517B-AF45-4234-8D0F-99BC3475463C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s://upload.wikimedia.org/wikipedia/commons/thumb/e/e1/Finland_road_sign_156.svg/1152px-Finland_road_sign_156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548679"/>
            <a:ext cx="6408712" cy="5696633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774CD316-6E6F-471C-A674-BB4EA1D6941D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s://thepsychedelicscientistdotcom.files.wordpress.com/2016/07/cycling.png?w=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5891064" cy="589106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CE070BE-CA1C-441C-8F0C-F644D9A76294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RAILROAD ahead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49154" name="Picture 2" descr="http://images.clipartbro.com/235/keyword-amp-quotdiagonal-railroad-crossing-amp-quot-clipart-etc-23516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88640"/>
            <a:ext cx="5688632" cy="5688632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D5967BF-4E50-4213-9C26-592BB08500E5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LANDSLIDE ahead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53250" name="Picture 2" descr="http://picpng.com/uploads/Safety_Danger_Road_Information_10409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32656"/>
            <a:ext cx="6271208" cy="5472608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E2782EA-BD81-4FA7-967F-92AF98BB58D5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wgnflag.com/xcart/images/P/R7-8N_ReservedParkingStockSig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2656"/>
            <a:ext cx="4135163" cy="6192688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1802C62-3E7C-4810-97A1-B6374469AF90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MAJOR ROAD ahead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52228" name="Picture 4" descr="http://rtomheoa.com/pdf/Cautionary%20Signs/C_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0648"/>
            <a:ext cx="6621262" cy="5520678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AED193-8DA2-4AFD-8F34-39534ED51502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slippery ROAD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52226" name="Picture 2" descr="http://www.bobevansguitar.com/bobevansguitar/wp-content/uploads/2017/02/slippery-slope-ico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88640"/>
            <a:ext cx="5659090" cy="565909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B9943CB-0208-4939-A3C8-05F13503045A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                      Use Modal Verbs 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    </a:t>
            </a:r>
            <a:r>
              <a:rPr lang="en-US" b="1" dirty="0">
                <a:solidFill>
                  <a:srgbClr val="FF0000"/>
                </a:solidFill>
              </a:rPr>
              <a:t>MUST, MUSTN’T, CAN, CAN’T </a:t>
            </a:r>
            <a:br>
              <a:rPr lang="en-US" dirty="0">
                <a:solidFill>
                  <a:srgbClr val="FF0000"/>
                </a:solidFill>
              </a:rPr>
            </a:br>
            <a:br>
              <a:rPr lang="en-US" dirty="0"/>
            </a:br>
            <a:r>
              <a:rPr lang="en-US" dirty="0"/>
              <a:t>You </a:t>
            </a:r>
            <a:r>
              <a:rPr lang="en-US" dirty="0">
                <a:solidFill>
                  <a:srgbClr val="FF0000"/>
                </a:solidFill>
              </a:rPr>
              <a:t>……….</a:t>
            </a:r>
            <a:r>
              <a:rPr lang="en-US" dirty="0"/>
              <a:t> turn LEFT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   </a:t>
            </a:r>
            <a:br>
              <a:rPr lang="en-US" dirty="0"/>
            </a:br>
            <a:br>
              <a:rPr lang="en-US" dirty="0"/>
            </a:br>
            <a:r>
              <a:rPr lang="en-US" dirty="0"/>
              <a:t>You </a:t>
            </a:r>
            <a:r>
              <a:rPr lang="en-US" dirty="0">
                <a:solidFill>
                  <a:srgbClr val="FF0000"/>
                </a:solidFill>
              </a:rPr>
              <a:t>……….</a:t>
            </a:r>
            <a:r>
              <a:rPr lang="en-US" dirty="0"/>
              <a:t> turn RIGHT</a:t>
            </a:r>
            <a:br>
              <a:rPr lang="en-US" dirty="0"/>
            </a:br>
            <a:br>
              <a:rPr lang="en-US" dirty="0"/>
            </a:br>
            <a:r>
              <a:rPr lang="en-US" dirty="0"/>
              <a:t>                    </a:t>
            </a:r>
            <a:br>
              <a:rPr lang="en-US" dirty="0"/>
            </a:br>
            <a:endParaRPr lang="ru-RU" dirty="0"/>
          </a:p>
        </p:txBody>
      </p:sp>
      <p:pic>
        <p:nvPicPr>
          <p:cNvPr id="5" name="Picture 3" descr="C:\Users\Dmitry Filippov\Desktop\B21c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268760"/>
            <a:ext cx="2483818" cy="2520280"/>
          </a:xfrm>
          <a:prstGeom prst="rect">
            <a:avLst/>
          </a:prstGeom>
          <a:noFill/>
        </p:spPr>
      </p:pic>
      <p:pic>
        <p:nvPicPr>
          <p:cNvPr id="6" name="Picture 9" descr="https://upload.wikimedia.org/wikipedia/commons/thumb/6/6f/Zeichen_209-20.svg/2000px-Zeichen_209-20.sv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3861048"/>
            <a:ext cx="2520280" cy="2520280"/>
          </a:xfrm>
          <a:prstGeom prst="rect">
            <a:avLst/>
          </a:prstGeom>
          <a:noFill/>
        </p:spPr>
      </p:pic>
      <p:sp>
        <p:nvSpPr>
          <p:cNvPr id="7" name="5 CuadroTexto"/>
          <p:cNvSpPr txBox="1">
            <a:spLocks noChangeArrowheads="1"/>
          </p:cNvSpPr>
          <p:nvPr/>
        </p:nvSpPr>
        <p:spPr bwMode="auto">
          <a:xfrm>
            <a:off x="1475656" y="1836000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AR CENA" pitchFamily="2" charset="0"/>
              </a:rPr>
              <a:t>can</a:t>
            </a:r>
          </a:p>
        </p:txBody>
      </p:sp>
      <p:sp>
        <p:nvSpPr>
          <p:cNvPr id="8" name="5 CuadroTexto"/>
          <p:cNvSpPr txBox="1">
            <a:spLocks noChangeArrowheads="1"/>
          </p:cNvSpPr>
          <p:nvPr/>
        </p:nvSpPr>
        <p:spPr bwMode="auto">
          <a:xfrm>
            <a:off x="1475656" y="4284000"/>
            <a:ext cx="108012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  <a:latin typeface="AR CENA" pitchFamily="2" charset="0"/>
              </a:rPr>
              <a:t>can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7FBF5A4-F97B-4DA7-9550-F325BFE1F559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949280"/>
            <a:ext cx="8229600" cy="720080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MEN AT WORK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57346" name="Picture 2" descr="http://markcoxdevelopments.co.uk/wp-content/uploads/2016/04/men-at-wo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32656"/>
            <a:ext cx="6323662" cy="5600146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7AD718A-60A5-4247-90F8-66CEBB318D74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www.ukiahpolice.com/site/assets/files/1372/school-zone.1280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5" y="404665"/>
            <a:ext cx="5976664" cy="597666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5104AE0-01CB-4E9D-A33C-BA6517AB1A32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narrow BRIDGE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61442" name="Picture 2" descr="https://upload.wikimedia.org/wikipedia/commons/thumb/f/fa/Narrow_bridge_sign_%28India%29.svg/1136px-Narrow_bridge_sign_%28India%29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8640"/>
            <a:ext cx="6336704" cy="5711959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78C903F-8068-48CC-8311-A773F188F20B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i.ebayimg.com/images/i/161037793162-0-1/s-l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5152"/>
            <a:ext cx="6632848" cy="6632848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7BE7AA-693F-4B62-A4E5-6DF939CE241B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877272"/>
            <a:ext cx="8229600" cy="792088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gravel ROAD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64514" name="Picture 2" descr="https://temuri.ru/wp-content/uploads/2017/02/%D0%92%D1%8B%D0%B1%D1%80%D0%BE%D1%81-%D0%B3%D1%80%D0%B0%D0%B2%D0%B8%D1%8F-1.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32656"/>
            <a:ext cx="6160315" cy="5503901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01A1CF-A501-40C6-9290-0264BCE7E477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stopfryingyourbrain.com/wp-content/uploads/2016/10/2000px-Singapore_Road_Signs_-_Restrictive_Sign_-_No_motorcycles.svg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548680"/>
            <a:ext cx="5760640" cy="576064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118904D-9DF4-43AB-82FE-4F0023517F3E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s://yt3.ggpht.com/-a1YB9v-DBuo/AAAAAAAAAAI/AAAAAAAAAAA/s0PBzSkyhxQ/s900-c-k-no-mo-rj-c0xffffff/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315616"/>
            <a:ext cx="6120680" cy="612068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0ADC1C-07F6-449A-8F97-E2875BEF57B9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www.laprintanddesign.com/wordpress/wp-content/uploads/2016/01/No-Parking-Sign-Aluminum-Tow-Away-Zo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7999" cy="685800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4D3312E-70F5-4A3E-99C3-5516CEB07CA4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33256"/>
            <a:ext cx="8229600" cy="864096"/>
          </a:xfrm>
        </p:spPr>
        <p:txBody>
          <a:bodyPr>
            <a:noAutofit/>
          </a:bodyPr>
          <a:lstStyle/>
          <a:p>
            <a:r>
              <a:rPr lang="en-US" sz="4800" b="1" dirty="0">
                <a:latin typeface="Aharoni" pitchFamily="2" charset="-79"/>
                <a:cs typeface="Aharoni" pitchFamily="2" charset="-79"/>
              </a:rPr>
              <a:t>intersection</a:t>
            </a:r>
            <a:endParaRPr lang="ru-RU" sz="4800" b="1" dirty="0">
              <a:cs typeface="Aharoni" pitchFamily="2" charset="-79"/>
            </a:endParaRPr>
          </a:p>
        </p:txBody>
      </p:sp>
      <p:pic>
        <p:nvPicPr>
          <p:cNvPr id="73730" name="Picture 2" descr="http://www.malvorlagen-fensterbilder.de/bilder-bunt/Verkehrszeichen-Kreuzu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0"/>
            <a:ext cx="5949280" cy="5949280"/>
          </a:xfrm>
          <a:prstGeom prst="rect">
            <a:avLst/>
          </a:prstGeom>
          <a:noFill/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BC27DA8-6778-4DF9-952A-BCF23616F364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http://www.eastgrinsteadonline.com/wp-content/uploads/2016/03/image-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476672"/>
            <a:ext cx="6519724" cy="5760640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7522181-BEE3-4042-9C61-88AD91C906D3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ore-cliparts.net/images/6Tp5qgRn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8572499" cy="6858000"/>
          </a:xfrm>
          <a:prstGeom prst="rect">
            <a:avLst/>
          </a:prstGeom>
          <a:noFill/>
        </p:spPr>
      </p:pic>
      <p:sp>
        <p:nvSpPr>
          <p:cNvPr id="3" name="TextovéPole 6"/>
          <p:cNvSpPr txBox="1"/>
          <p:nvPr/>
        </p:nvSpPr>
        <p:spPr>
          <a:xfrm>
            <a:off x="251520" y="2204864"/>
            <a:ext cx="8568952" cy="1938992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/>
              <a:t>Now make the sentences with         modal verbs </a:t>
            </a:r>
          </a:p>
          <a:p>
            <a:pPr algn="ctr"/>
            <a:r>
              <a:rPr lang="en-US" sz="4000" b="1" dirty="0">
                <a:solidFill>
                  <a:srgbClr val="FF0000"/>
                </a:solidFill>
              </a:rPr>
              <a:t>MUST, MUSTN’T, CAN, CAN’T </a:t>
            </a:r>
            <a:endParaRPr lang="cs-CZ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5D18A2A-6084-4553-BDA8-F5425290C183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59A34AA1-02C2-4745-973E-7FC46582B9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516" b="95654" l="3809" r="96729">
                        <a14:foregroundMark x1="3857" y1="28760" x2="45898" y2="73096"/>
                        <a14:foregroundMark x1="32959" y1="3320" x2="48486" y2="9180"/>
                        <a14:foregroundMark x1="48486" y1="9180" x2="61816" y2="20996"/>
                        <a14:foregroundMark x1="61816" y1="20996" x2="80518" y2="58252"/>
                        <a14:foregroundMark x1="80518" y1="58252" x2="95557" y2="60156"/>
                        <a14:foregroundMark x1="96582" y1="71240" x2="32764" y2="54004"/>
                        <a14:foregroundMark x1="96777" y1="35938" x2="67725" y2="66455"/>
                        <a14:foregroundMark x1="67725" y1="66455" x2="49805" y2="74316"/>
                        <a14:foregroundMark x1="97363" y1="67969" x2="95215" y2="35107"/>
                        <a14:foregroundMark x1="95215" y1="35107" x2="73779" y2="6592"/>
                        <a14:foregroundMark x1="69678" y1="4150" x2="37695" y2="4297"/>
                        <a14:foregroundMark x1="37695" y1="4297" x2="30615" y2="6396"/>
                        <a14:foregroundMark x1="30615" y1="6396" x2="13428" y2="21777"/>
                        <a14:foregroundMark x1="13428" y1="21777" x2="5176" y2="33984"/>
                        <a14:foregroundMark x1="5176" y1="33984" x2="2393" y2="40381"/>
                        <a14:foregroundMark x1="2393" y1="40381" x2="1362" y2="49282"/>
                        <a14:foregroundMark x1="1258" y1="60613" x2="2588" y2="65137"/>
                        <a14:foregroundMark x1="391" y1="57666" x2="680" y2="58650"/>
                        <a14:foregroundMark x1="2588" y1="65137" x2="23584" y2="86963"/>
                        <a14:foregroundMark x1="23584" y1="86963" x2="43848" y2="95752"/>
                        <a14:foregroundMark x1="43848" y1="95752" x2="66455" y2="93896"/>
                        <a14:foregroundMark x1="66455" y1="93896" x2="87207" y2="78076"/>
                        <a14:foregroundMark x1="87207" y1="78076" x2="94092" y2="67969"/>
                        <a14:foregroundMark x1="32178" y1="3125" x2="48096" y2="2490"/>
                        <a14:foregroundMark x1="48096" y1="2490" x2="63867" y2="4199"/>
                        <a14:foregroundMark x1="63867" y1="4199" x2="69678" y2="3516"/>
                        <a14:foregroundMark x1="31152" y1="95654" x2="52979" y2="92578"/>
                        <a14:foregroundMark x1="52979" y1="92578" x2="59961" y2="92578"/>
                        <a14:foregroundMark x1="59961" y1="92578" x2="69678" y2="95654"/>
                        <a14:foregroundMark x1="89600" y1="42090" x2="12793" y2="38477"/>
                        <a14:foregroundMark x1="12793" y1="38477" x2="8545" y2="37158"/>
                        <a14:foregroundMark x1="85498" y1="28174" x2="16357" y2="67139"/>
                        <a14:foregroundMark x1="12061" y1="56689" x2="16748" y2="63574"/>
                        <a14:foregroundMark x1="16748" y1="63574" x2="24609" y2="61914"/>
                        <a14:foregroundMark x1="24609" y1="61914" x2="30762" y2="54883"/>
                        <a14:foregroundMark x1="30762" y1="54883" x2="35254" y2="44971"/>
                        <a14:foregroundMark x1="35254" y1="44971" x2="40137" y2="39209"/>
                        <a14:foregroundMark x1="40137" y1="39209" x2="48926" y2="33350"/>
                        <a14:foregroundMark x1="48926" y1="33350" x2="64014" y2="32031"/>
                        <a14:foregroundMark x1="64014" y1="32031" x2="72363" y2="32324"/>
                        <a14:foregroundMark x1="72363" y1="32324" x2="80322" y2="35254"/>
                        <a14:foregroundMark x1="80322" y1="35254" x2="87207" y2="41211"/>
                        <a14:foregroundMark x1="87207" y1="41211" x2="89355" y2="48438"/>
                        <a14:foregroundMark x1="89355" y1="48438" x2="88574" y2="53369"/>
                        <a14:foregroundMark x1="53076" y1="62402" x2="59473" y2="65674"/>
                        <a14:foregroundMark x1="59473" y1="65674" x2="67578" y2="63428"/>
                        <a14:foregroundMark x1="67578" y1="63428" x2="69873" y2="52588"/>
                        <a14:foregroundMark x1="69873" y1="52588" x2="68750" y2="43750"/>
                        <a14:foregroundMark x1="68750" y1="43750" x2="62744" y2="36328"/>
                        <a14:foregroundMark x1="62744" y1="36328" x2="53418" y2="33057"/>
                        <a14:foregroundMark x1="53418" y1="33057" x2="35498" y2="36572"/>
                        <a14:foregroundMark x1="35498" y1="36572" x2="21436" y2="35791"/>
                        <a14:foregroundMark x1="21436" y1="35791" x2="17334" y2="52588"/>
                        <a14:foregroundMark x1="17334" y1="52588" x2="16748" y2="61523"/>
                        <a14:foregroundMark x1="16748" y1="61523" x2="17188" y2="63428"/>
                        <a14:foregroundMark x1="85889" y1="42480" x2="76611" y2="49561"/>
                        <a14:foregroundMark x1="84180" y1="43457" x2="77539" y2="50098"/>
                        <a14:foregroundMark x1="77539" y1="50098" x2="76611" y2="50293"/>
                        <a14:backgroundMark x1="1172" y1="49268" x2="342" y2="60352"/>
                        <a14:backgroundMark x1="977" y1="58740" x2="146" y2="61377"/>
                        <a14:backgroundMark x1="586" y1="58301" x2="781" y2="61182"/>
                        <a14:backgroundMark x1="58838" y1="99316" x2="32178" y2="98926"/>
                        <a14:backgroundMark x1="58594" y1="99121" x2="33203" y2="99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548680"/>
            <a:ext cx="5760639" cy="5760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https://upload.wikimedia.org/wikipedia/commons/thumb/c/c5/Singapore_Road_Signs_-_Regulatory_Sign_-_Give_Way_Sign.svg/2000px-Singapore_Road_Signs_-_Regulatory_Sign_-_Give_Way_Sign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764704"/>
            <a:ext cx="6254592" cy="561662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C35BAC3-31A2-48DC-9F03-FD87B1E4D13B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ww.clipartbest.com/cliparts/9iR/Lkk/9iRLkkBE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2821" y="620688"/>
            <a:ext cx="5633524" cy="561662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CCD05CD7-17FF-41AF-9804-37CD8FB28F03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upload.wikimedia.org/wikipedia/commons/thumb/2/26/SADC_road_sign_R235.svg/1024px-SADC_road_sign_R235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476672"/>
            <a:ext cx="5904656" cy="5904657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F567885-61D6-4D50-AE47-DE88BAE4BCF8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koreylward.com/wp-content/uploads/2014/09/Dead_End_sign_2000px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04664"/>
            <a:ext cx="5976664" cy="5976664"/>
          </a:xfrm>
          <a:prstGeom prst="rect">
            <a:avLst/>
          </a:prstGeom>
          <a:noFill/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94D9F4F-9553-45E2-BD14-A91A80475EB6}"/>
              </a:ext>
            </a:extLst>
          </p:cNvPr>
          <p:cNvSpPr/>
          <p:nvPr/>
        </p:nvSpPr>
        <p:spPr>
          <a:xfrm>
            <a:off x="6984000" y="-126000"/>
            <a:ext cx="2526782" cy="540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www.vk.com/egppt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398</Words>
  <Application>Microsoft Office PowerPoint</Application>
  <PresentationFormat>Экран (4:3)</PresentationFormat>
  <Paragraphs>65</Paragraphs>
  <Slides>39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4" baseType="lpstr">
      <vt:lpstr>Aharoni</vt:lpstr>
      <vt:lpstr>AR CENA</vt:lpstr>
      <vt:lpstr>Arial</vt:lpstr>
      <vt:lpstr>Calibri</vt:lpstr>
      <vt:lpstr>Тема Office</vt:lpstr>
      <vt:lpstr>                                           </vt:lpstr>
      <vt:lpstr>                  Use Modal Verbs         MUST, MUSTN’T, CAN, CAN’T   You ……… drive STRAIGHT  FORWARD                         You ……… turn ROUND  here                      </vt:lpstr>
      <vt:lpstr>                      Use Modal Verbs      MUST, MUSTN’T, CAN, CAN’T   You ………. turn LEFT                          You ………. turn RIGHT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narrow ROAD</vt:lpstr>
      <vt:lpstr>motorway = highway</vt:lpstr>
      <vt:lpstr>Презентация PowerPoint</vt:lpstr>
      <vt:lpstr>Презентация PowerPoint</vt:lpstr>
      <vt:lpstr>Презентация PowerPoint</vt:lpstr>
      <vt:lpstr>ROUND-ABOUT</vt:lpstr>
      <vt:lpstr>Презентация PowerPoint</vt:lpstr>
      <vt:lpstr>ZEBRA crossing</vt:lpstr>
      <vt:lpstr>rapid TURN</vt:lpstr>
      <vt:lpstr>Презентация PowerPoint</vt:lpstr>
      <vt:lpstr>Презентация PowerPoint</vt:lpstr>
      <vt:lpstr>rough ROAD</vt:lpstr>
      <vt:lpstr>Презентация PowerPoint</vt:lpstr>
      <vt:lpstr>Презентация PowerPoint</vt:lpstr>
      <vt:lpstr>RAILROAD ahead</vt:lpstr>
      <vt:lpstr>LANDSLIDE ahead</vt:lpstr>
      <vt:lpstr>Презентация PowerPoint</vt:lpstr>
      <vt:lpstr>MAJOR ROAD ahead</vt:lpstr>
      <vt:lpstr>slippery ROAD</vt:lpstr>
      <vt:lpstr>MEN AT WORK</vt:lpstr>
      <vt:lpstr>Презентация PowerPoint</vt:lpstr>
      <vt:lpstr>narrow BRIDGE</vt:lpstr>
      <vt:lpstr>Презентация PowerPoint</vt:lpstr>
      <vt:lpstr>gravel ROAD</vt:lpstr>
      <vt:lpstr>Презентация PowerPoint</vt:lpstr>
      <vt:lpstr>Презентация PowerPoint</vt:lpstr>
      <vt:lpstr>Презентация PowerPoint</vt:lpstr>
      <vt:lpstr>intersection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Dmitry Filippov</dc:creator>
  <cp:lastModifiedBy>Dmitry Filippov</cp:lastModifiedBy>
  <cp:revision>20</cp:revision>
  <dcterms:created xsi:type="dcterms:W3CDTF">2017-07-10T10:25:13Z</dcterms:created>
  <dcterms:modified xsi:type="dcterms:W3CDTF">2020-01-21T22:26:07Z</dcterms:modified>
</cp:coreProperties>
</file>